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5" r:id="rId4"/>
    <p:sldId id="277" r:id="rId5"/>
    <p:sldId id="414" r:id="rId6"/>
    <p:sldId id="299" r:id="rId7"/>
    <p:sldId id="296" r:id="rId8"/>
    <p:sldId id="298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410" r:id="rId23"/>
    <p:sldId id="284" r:id="rId24"/>
    <p:sldId id="411" r:id="rId25"/>
    <p:sldId id="381" r:id="rId26"/>
    <p:sldId id="297" r:id="rId27"/>
    <p:sldId id="384" r:id="rId28"/>
    <p:sldId id="385" r:id="rId29"/>
    <p:sldId id="386" r:id="rId30"/>
    <p:sldId id="389" r:id="rId31"/>
    <p:sldId id="399" r:id="rId32"/>
    <p:sldId id="388" r:id="rId33"/>
    <p:sldId id="391" r:id="rId34"/>
    <p:sldId id="392" r:id="rId35"/>
    <p:sldId id="394" r:id="rId36"/>
    <p:sldId id="390" r:id="rId37"/>
    <p:sldId id="393" r:id="rId38"/>
    <p:sldId id="395" r:id="rId39"/>
    <p:sldId id="406" r:id="rId40"/>
    <p:sldId id="396" r:id="rId41"/>
    <p:sldId id="398" r:id="rId42"/>
    <p:sldId id="407" r:id="rId43"/>
    <p:sldId id="397" r:id="rId44"/>
    <p:sldId id="404" r:id="rId45"/>
    <p:sldId id="285" r:id="rId46"/>
    <p:sldId id="403" r:id="rId47"/>
    <p:sldId id="402" r:id="rId48"/>
    <p:sldId id="286" r:id="rId49"/>
    <p:sldId id="412" r:id="rId50"/>
    <p:sldId id="405" r:id="rId51"/>
    <p:sldId id="413" r:id="rId52"/>
    <p:sldId id="273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About tuples" id="{A1746D69-28F8-4B84-B637-B48A1D61FE89}">
          <p14:sldIdLst>
            <p14:sldId id="275"/>
            <p14:sldId id="277"/>
            <p14:sldId id="414"/>
          </p14:sldIdLst>
        </p14:section>
        <p14:section name="1. Dictionaries: basics" id="{463AAE56-8654-4FC7-A8B3-E5C12A31EC13}">
          <p14:sldIdLst>
            <p14:sldId id="299"/>
            <p14:sldId id="296"/>
            <p14:sldId id="298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Activity 1" id="{E181EDC5-D57B-4AE6-B456-4D210AA080AD}">
          <p14:sldIdLst>
            <p14:sldId id="410"/>
          </p14:sldIdLst>
        </p14:section>
        <p14:section name="Activity 2" id="{9BD3C77B-CB15-42CD-BC85-B14E6CD19823}">
          <p14:sldIdLst>
            <p14:sldId id="284"/>
            <p14:sldId id="411"/>
          </p14:sldIdLst>
        </p14:section>
        <p14:section name="2. Dictionaries: thinking objects" id="{7A721FEF-E9DE-43F5-90A4-0BD5570F6F94}">
          <p14:sldIdLst>
            <p14:sldId id="381"/>
            <p14:sldId id="297"/>
            <p14:sldId id="384"/>
          </p14:sldIdLst>
        </p14:section>
        <p14:section name="3.a. OOP Demo" id="{29EB7C2A-B8E2-4263-BF6F-432CEABF3D8D}">
          <p14:sldIdLst>
            <p14:sldId id="385"/>
            <p14:sldId id="386"/>
            <p14:sldId id="389"/>
            <p14:sldId id="399"/>
            <p14:sldId id="388"/>
            <p14:sldId id="391"/>
            <p14:sldId id="392"/>
            <p14:sldId id="394"/>
            <p14:sldId id="390"/>
            <p14:sldId id="393"/>
            <p14:sldId id="395"/>
            <p14:sldId id="406"/>
            <p14:sldId id="396"/>
            <p14:sldId id="398"/>
            <p14:sldId id="407"/>
            <p14:sldId id="397"/>
            <p14:sldId id="404"/>
          </p14:sldIdLst>
        </p14:section>
        <p14:section name="3.b. OOP conclusion" id="{8113068B-25E4-4600-8D68-192F37763DDA}">
          <p14:sldIdLst>
            <p14:sldId id="285"/>
            <p14:sldId id="403"/>
            <p14:sldId id="402"/>
          </p14:sldIdLst>
        </p14:section>
        <p14:section name="Activity 3" id="{64AE686F-01E3-4FBC-9BE6-C5F04022DD42}">
          <p14:sldIdLst>
            <p14:sldId id="286"/>
            <p14:sldId id="412"/>
          </p14:sldIdLst>
        </p14:section>
        <p14:section name="Activity 4" id="{3EA8DD4D-2A47-4F6A-84AB-615F429F35A2}">
          <p14:sldIdLst>
            <p14:sldId id="405"/>
            <p14:sldId id="413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56521BA6-5D72-43DC-BA88-F9E77C72E9D8}"/>
    <pc:docChg chg="mod modSld">
      <pc:chgData name="Matthieu De Mari" userId="dfb708c9-d8dc-439f-9a3b-c772bf4a311c" providerId="ADAL" clId="{56521BA6-5D72-43DC-BA88-F9E77C72E9D8}" dt="2023-07-25T02:54:23.771" v="34" actId="20577"/>
      <pc:docMkLst>
        <pc:docMk/>
      </pc:docMkLst>
      <pc:sldChg chg="modSp mod">
        <pc:chgData name="Matthieu De Mari" userId="dfb708c9-d8dc-439f-9a3b-c772bf4a311c" providerId="ADAL" clId="{56521BA6-5D72-43DC-BA88-F9E77C72E9D8}" dt="2023-07-25T02:54:18.258" v="26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56521BA6-5D72-43DC-BA88-F9E77C72E9D8}" dt="2023-07-25T02:54:18.258" v="26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56521BA6-5D72-43DC-BA88-F9E77C72E9D8}" dt="2023-07-25T02:54:23.771" v="34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56521BA6-5D72-43DC-BA88-F9E77C72E9D8}" dt="2023-07-25T02:54:23.771" v="34" actId="20577"/>
          <ac:spMkLst>
            <pc:docMk/>
            <pc:sldMk cId="2865792470" sldId="257"/>
            <ac:spMk id="2" creationId="{F15BC776-F489-4F89-B9D1-64DFC920472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7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7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2023 – W6S1</a:t>
            </a:r>
            <a:br>
              <a:rPr lang="en-US" dirty="0"/>
            </a:br>
            <a:r>
              <a:rPr lang="en-US" dirty="0"/>
              <a:t>Dictionaries and Object-oriented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9B7625-1D70-449D-8BB4-8FB9809F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30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  <a:p>
            <a:endParaRPr lang="en-US" dirty="0"/>
          </a:p>
          <a:p>
            <a:r>
              <a:rPr lang="en-US" dirty="0"/>
              <a:t>As with lists, we can also remove an element from the dictionary with </a:t>
            </a:r>
            <a:r>
              <a:rPr lang="en-US" b="1" dirty="0">
                <a:solidFill>
                  <a:srgbClr val="00B050"/>
                </a:solidFill>
              </a:rPr>
              <a:t>del</a:t>
            </a:r>
            <a:r>
              <a:rPr lang="en-US" b="1" dirty="0"/>
              <a:t>().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714C-24AB-4378-A1CE-569A89A1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dictionaries with zip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0AA0-E6E5-452C-849A-A89BB554D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dictionary simply consists of two lists with identical lengths:</a:t>
            </a:r>
          </a:p>
          <a:p>
            <a:r>
              <a:rPr lang="en-US" dirty="0"/>
              <a:t>One list of </a:t>
            </a:r>
            <a:r>
              <a:rPr lang="en-US" b="1" dirty="0"/>
              <a:t>indexes/keys</a:t>
            </a:r>
            <a:r>
              <a:rPr lang="en-US" dirty="0"/>
              <a:t>, used to refer to elements</a:t>
            </a:r>
          </a:p>
          <a:p>
            <a:r>
              <a:rPr lang="en-US" dirty="0"/>
              <a:t>One list of </a:t>
            </a:r>
            <a:r>
              <a:rPr lang="en-US" b="1" dirty="0"/>
              <a:t>values</a:t>
            </a:r>
            <a:r>
              <a:rPr lang="en-US" dirty="0"/>
              <a:t>, assigned to each index/key.</a:t>
            </a:r>
          </a:p>
          <a:p>
            <a:endParaRPr lang="en-US" dirty="0"/>
          </a:p>
          <a:p>
            <a:r>
              <a:rPr lang="en-US" dirty="0"/>
              <a:t>Dictionaries can be defined as with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</a:t>
            </a:r>
            <a:r>
              <a:rPr lang="en-US" dirty="0"/>
              <a:t>generator, which we used earlier to combine lists.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7C837-9B51-4225-9C00-DEB8D94AA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35487" r="21603" b="42154"/>
          <a:stretch/>
        </p:blipFill>
        <p:spPr>
          <a:xfrm>
            <a:off x="6172202" y="1960806"/>
            <a:ext cx="5964435" cy="192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182C4-CF8F-4905-9F64-0AEF49FDF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7538" r="21667" b="43179"/>
          <a:stretch/>
        </p:blipFill>
        <p:spPr>
          <a:xfrm>
            <a:off x="6186024" y="4251566"/>
            <a:ext cx="5978257" cy="16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89F6D-8E63-405A-BE4A-D214BD960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37481-70C9-4C71-A072-973F683EF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332" r="29615" b="54205"/>
          <a:stretch/>
        </p:blipFill>
        <p:spPr>
          <a:xfrm>
            <a:off x="6260123" y="4118708"/>
            <a:ext cx="5538151" cy="20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CEE88-BE7D-4F3B-8187-FD31821C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88A5B-E2B1-4280-8CB4-A9A71940E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6974" r="29359" b="36821"/>
          <a:stretch/>
        </p:blipFill>
        <p:spPr>
          <a:xfrm>
            <a:off x="6385540" y="4171825"/>
            <a:ext cx="5474711" cy="2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2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1BBA1-E592-437C-89BB-E31126AE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64256" r="29615" b="19070"/>
          <a:stretch/>
        </p:blipFill>
        <p:spPr>
          <a:xfrm>
            <a:off x="6267937" y="4079630"/>
            <a:ext cx="5529477" cy="21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DEA46-C35D-445D-BA0E-12F664AF8D04}"/>
              </a:ext>
            </a:extLst>
          </p:cNvPr>
          <p:cNvSpPr txBox="1"/>
          <p:nvPr/>
        </p:nvSpPr>
        <p:spPr>
          <a:xfrm>
            <a:off x="6447692" y="4071815"/>
            <a:ext cx="5744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all three methods give </a:t>
            </a:r>
            <a:r>
              <a:rPr lang="en-US" sz="2800" b="1" dirty="0"/>
              <a:t>generators</a:t>
            </a:r>
            <a:r>
              <a:rPr lang="en-US" sz="2800" dirty="0"/>
              <a:t> (as zip, enumerate, etc.).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Convert</a:t>
            </a:r>
            <a:r>
              <a:rPr lang="en-US" sz="2800" dirty="0"/>
              <a:t> them to </a:t>
            </a:r>
            <a:r>
              <a:rPr lang="en-US" sz="2800" b="1" dirty="0"/>
              <a:t>lists</a:t>
            </a:r>
            <a:r>
              <a:rPr lang="en-US" sz="2800" dirty="0"/>
              <a:t> to visualize the values in these generators!</a:t>
            </a:r>
          </a:p>
        </p:txBody>
      </p:sp>
    </p:spTree>
    <p:extLst>
      <p:ext uri="{BB962C8B-B14F-4D97-AF65-F5344CB8AC3E}">
        <p14:creationId xmlns:p14="http://schemas.microsoft.com/office/powerpoint/2010/main" val="378344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  <a:p>
            <a:r>
              <a:rPr lang="en-US" dirty="0"/>
              <a:t>If the index/key does not exist, it returns the </a:t>
            </a:r>
            <a:r>
              <a:rPr lang="en-US" b="1" dirty="0"/>
              <a:t>default value </a:t>
            </a:r>
            <a:r>
              <a:rPr lang="en-US" dirty="0"/>
              <a:t>specified as a the second argument of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909-4FEF-4425-864D-1886C1D004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  <a:p>
            <a:endParaRPr lang="en-US" dirty="0"/>
          </a:p>
          <a:p>
            <a:r>
              <a:rPr lang="en-US" b="1" dirty="0" err="1"/>
              <a:t>Unmutables</a:t>
            </a:r>
            <a:r>
              <a:rPr lang="en-US" b="1" dirty="0"/>
              <a:t> types: </a:t>
            </a:r>
            <a:r>
              <a:rPr lang="en-US" dirty="0" err="1"/>
              <a:t>ints</a:t>
            </a:r>
            <a:r>
              <a:rPr lang="en-US" dirty="0"/>
              <a:t>, floats, strings, tuples, sets, etc.</a:t>
            </a:r>
          </a:p>
          <a:p>
            <a:r>
              <a:rPr lang="en-US" b="1" dirty="0"/>
              <a:t>Mutable types: </a:t>
            </a:r>
            <a:r>
              <a:rPr lang="en-US" dirty="0"/>
              <a:t>lists, etc.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F485B-F125-4646-854A-36AE2FDEF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6307" r="29744" b="16513"/>
          <a:stretch/>
        </p:blipFill>
        <p:spPr>
          <a:xfrm>
            <a:off x="6172201" y="597738"/>
            <a:ext cx="5496167" cy="59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(Week6</a:t>
            </a:r>
            <a:r>
              <a:rPr lang="en-US"/>
              <a:t>, Session1 – W6S1)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6EE32-587B-4A37-9494-13D97A19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1385" r="4038" b="36821"/>
          <a:stretch/>
        </p:blipFill>
        <p:spPr>
          <a:xfrm>
            <a:off x="448954" y="3430952"/>
            <a:ext cx="11294092" cy="286043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86AFB-F914-4A87-914D-B9DF2DBC0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</p:txBody>
      </p:sp>
    </p:spTree>
    <p:extLst>
      <p:ext uri="{BB962C8B-B14F-4D97-AF65-F5344CB8AC3E}">
        <p14:creationId xmlns:p14="http://schemas.microsoft.com/office/powerpoint/2010/main" val="218726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#12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6943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#12: Get comfortable with dictionaries.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Dictionaries are one of the most important types in Python.</a:t>
            </a:r>
          </a:p>
          <a:p>
            <a:pPr marL="0" indent="0">
              <a:buNone/>
            </a:pPr>
            <a:r>
              <a:rPr lang="en-US" sz="2400" dirty="0"/>
              <a:t>While they might seem abstract at first, they are pretty easy to work with, especially if you understood the concepts behind lists.</a:t>
            </a:r>
          </a:p>
          <a:p>
            <a:pPr marL="0" indent="0">
              <a:buNone/>
            </a:pPr>
            <a:r>
              <a:rPr lang="en-US" sz="2400" dirty="0"/>
              <a:t>Practice until you get comfortable with them, as we will be using them a lot!</a:t>
            </a:r>
          </a:p>
        </p:txBody>
      </p:sp>
    </p:spTree>
    <p:extLst>
      <p:ext uri="{BB962C8B-B14F-4D97-AF65-F5344CB8AC3E}">
        <p14:creationId xmlns:p14="http://schemas.microsoft.com/office/powerpoint/2010/main" val="3432100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C4A7-A5E6-4A60-9C6C-CEDCB690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Find the missing card v2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A4930-6855-4072-A2AA-6FD0D426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1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receives a deck, in variable </a:t>
            </a:r>
            <a:r>
              <a:rPr lang="en-US" b="1" dirty="0"/>
              <a:t>deck</a:t>
            </a:r>
            <a:r>
              <a:rPr lang="en-US" dirty="0"/>
              <a:t>, as its sole parameter.</a:t>
            </a:r>
          </a:p>
          <a:p>
            <a:pPr marL="0" indent="0">
              <a:buNone/>
            </a:pPr>
            <a:r>
              <a:rPr lang="en-US" dirty="0"/>
              <a:t>The deck is a standard deck that has been shuffled and is missing a card. The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 should then return the one card that is missing in the deck, as a tuple.</a:t>
            </a:r>
          </a:p>
          <a:p>
            <a:pPr marL="0" indent="0">
              <a:buNone/>
            </a:pPr>
            <a:r>
              <a:rPr lang="en-US" dirty="0"/>
              <a:t>Note that the deck is always missing a single card and will contain no duplicates.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try using a dictionary to count the number of hearts, spades, diamonds, clubs in deck. The one suit with a different number of cards is going to be the suit of the missing card!</a:t>
            </a:r>
          </a:p>
          <a:p>
            <a:pPr marL="0" indent="0" algn="ctr">
              <a:buNone/>
            </a:pPr>
            <a:r>
              <a:rPr lang="en-US" sz="2400" dirty="0" err="1"/>
              <a:t>suits_dict</a:t>
            </a:r>
            <a:r>
              <a:rPr lang="en-US" sz="2400" dirty="0"/>
              <a:t> = {"Hearts": 12, "Spades": 13, "Diamonds": 13, "Clubs": 13}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4205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You now know about dictionaries.</a:t>
            </a:r>
          </a:p>
          <a:p>
            <a:r>
              <a:rPr lang="en-US" dirty="0"/>
              <a:t>We will use a translation dictionary, defined below, whose keys are English characters and whose values are the numbers which should replace the said letter, when we translate English sentences into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pPr marL="0" indent="0" algn="ctr">
              <a:buNone/>
            </a:pPr>
            <a:r>
              <a:rPr lang="en-US" sz="2400" dirty="0" err="1"/>
              <a:t>eng_leet_dict</a:t>
            </a:r>
            <a:r>
              <a:rPr lang="en-US" sz="2400" dirty="0"/>
              <a:t> = {'I': '1', 'Z': '2', 'E': '3', 'A': '4',</a:t>
            </a:r>
          </a:p>
          <a:p>
            <a:pPr marL="0" indent="0" algn="ctr">
              <a:buNone/>
            </a:pPr>
            <a:r>
              <a:rPr lang="en-US" sz="2400" dirty="0"/>
              <a:t>                 'S': '5', 'T': '7', 'B': '8', 'O': '0’}</a:t>
            </a:r>
          </a:p>
          <a:p>
            <a:endParaRPr lang="en-US" dirty="0"/>
          </a:p>
          <a:p>
            <a:r>
              <a:rPr lang="en-US" dirty="0"/>
              <a:t>This translation dictionary should help you simplify your translation function drastically.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647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objective is then to write a second version of the function </a:t>
            </a:r>
            <a:r>
              <a:rPr lang="en-US" b="1" dirty="0"/>
              <a:t>eng_to_leet_v2()</a:t>
            </a:r>
            <a:r>
              <a:rPr lang="en-US" dirty="0"/>
              <a:t>, which receives two parameters:</a:t>
            </a:r>
          </a:p>
          <a:p>
            <a:r>
              <a:rPr lang="en-US" dirty="0"/>
              <a:t>the first one is </a:t>
            </a:r>
            <a:r>
              <a:rPr lang="en-US" b="1" dirty="0" err="1"/>
              <a:t>eng_str</a:t>
            </a:r>
            <a:r>
              <a:rPr lang="en-US" b="1" dirty="0"/>
              <a:t>,</a:t>
            </a:r>
            <a:r>
              <a:rPr lang="en-US" dirty="0"/>
              <a:t> which corresponds to a sentence in English, written in capital letters,</a:t>
            </a:r>
          </a:p>
          <a:p>
            <a:r>
              <a:rPr lang="en-US" dirty="0"/>
              <a:t>the second one is the translation dictionary </a:t>
            </a:r>
            <a:r>
              <a:rPr lang="en-US" b="1" dirty="0" err="1"/>
              <a:t>eng_leet_dict</a:t>
            </a:r>
            <a:r>
              <a:rPr lang="en-US" dirty="0"/>
              <a:t>, defined earlier.</a:t>
            </a:r>
          </a:p>
          <a:p>
            <a:pPr marL="0" indent="0">
              <a:buNone/>
            </a:pPr>
            <a:r>
              <a:rPr lang="en-US" dirty="0"/>
              <a:t>The function returns the equivalent sentence in </a:t>
            </a:r>
            <a:r>
              <a:rPr lang="en-US" dirty="0" err="1"/>
              <a:t>leet</a:t>
            </a:r>
            <a:r>
              <a:rPr lang="en-US" dirty="0"/>
              <a:t> speak, modifying the letters with numbers, by following the rules defined earlier.</a:t>
            </a:r>
          </a:p>
          <a:p>
            <a:pPr marL="0" indent="0">
              <a:buNone/>
            </a:pPr>
            <a:r>
              <a:rPr lang="en-US" dirty="0"/>
              <a:t>The translation dictionary should help you simplify your function drastically.</a:t>
            </a:r>
          </a:p>
        </p:txBody>
      </p:sp>
    </p:spTree>
    <p:extLst>
      <p:ext uri="{BB962C8B-B14F-4D97-AF65-F5344CB8AC3E}">
        <p14:creationId xmlns:p14="http://schemas.microsoft.com/office/powerpoint/2010/main" val="2015225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#13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3817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#13: Everything is an object.</a:t>
            </a:r>
          </a:p>
          <a:p>
            <a:pPr marL="0" indent="0">
              <a:buNone/>
            </a:pPr>
            <a:r>
              <a:rPr lang="en-US" sz="2400" dirty="0"/>
              <a:t>Everything in the world can be described, to some extent, using a dictionary with several attributes.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EVERYTHING.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school of thought/paradigm is commonly referred to as </a:t>
            </a:r>
            <a:r>
              <a:rPr lang="en-US" sz="2400" b="1" dirty="0"/>
              <a:t>object-oriented programming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5489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</p:txBody>
      </p:sp>
    </p:spTree>
    <p:extLst>
      <p:ext uri="{BB962C8B-B14F-4D97-AF65-F5344CB8AC3E}">
        <p14:creationId xmlns:p14="http://schemas.microsoft.com/office/powerpoint/2010/main" val="594146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It is used to structure a software program into simple, reusable pieces of code/blueprints (usually called objects) which are used to create individual instances of self-contained objects. 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EB9BA-7C06-40C1-B789-97BD9267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This paradigm is a game-changer, but we will merely cover the basic concepts during this Summer School.</a:t>
            </a:r>
          </a:p>
          <a:p>
            <a:endParaRPr lang="en-US" dirty="0"/>
          </a:p>
          <a:p>
            <a:r>
              <a:rPr lang="en-US" dirty="0"/>
              <a:t>Here, I propose an introduction to OOP, as </a:t>
            </a:r>
            <a:r>
              <a:rPr lang="en-US" b="1" dirty="0"/>
              <a:t>“Object Oriented Thinking”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97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66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000" dirty="0"/>
              <a:t>Time to discuss about</a:t>
            </a:r>
            <a:br>
              <a:rPr lang="en-US" sz="6000" dirty="0"/>
            </a:br>
            <a:r>
              <a:rPr lang="en-US" sz="6000" dirty="0"/>
              <a:t>these “guys”.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99165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CC028C-2DBB-4E59-9B3C-D76A36F0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7E03E-D0DC-4144-ABA0-A7652DBB33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are </a:t>
            </a:r>
            <a:r>
              <a:rPr lang="en-US" b="1" dirty="0"/>
              <a:t>collections of variables</a:t>
            </a:r>
            <a:r>
              <a:rPr lang="en-US" dirty="0"/>
              <a:t>, 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but have their elements listed between </a:t>
            </a:r>
            <a:r>
              <a:rPr lang="en-US" b="1" dirty="0"/>
              <a:t>parentheses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  <a:r>
              <a:rPr lang="en-US" dirty="0"/>
              <a:t>, instead of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share many functions with lists, such as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 for instance.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97F2B-1474-4536-BD0B-5F0D5A8F3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5641" r="28398" b="32103"/>
          <a:stretch/>
        </p:blipFill>
        <p:spPr>
          <a:xfrm>
            <a:off x="6019800" y="1087199"/>
            <a:ext cx="6061703" cy="54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kemon_battle_anim">
            <a:hlinkClick r:id="" action="ppaction://media"/>
            <a:extLst>
              <a:ext uri="{FF2B5EF4-FFF2-40B4-BE49-F238E27FC236}">
                <a16:creationId xmlns:a16="http://schemas.microsoft.com/office/drawing/2014/main" id="{128A1FF5-A37E-4445-9762-4A25F8983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625E496-35B4-49F7-9D82-2A3ECF929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Following the OOP paradigm, </a:t>
            </a:r>
            <a:r>
              <a:rPr lang="en-US" dirty="0" err="1"/>
              <a:t>Pokemons</a:t>
            </a:r>
            <a:r>
              <a:rPr lang="en-US" dirty="0"/>
              <a:t> can be viewed and described as programming objects, with several attributes, such as:</a:t>
            </a:r>
          </a:p>
          <a:p>
            <a:r>
              <a:rPr lang="en-US" dirty="0"/>
              <a:t>A name: as a string variable</a:t>
            </a:r>
          </a:p>
          <a:p>
            <a:r>
              <a:rPr lang="en-US" dirty="0"/>
              <a:t>A level: as an int</a:t>
            </a:r>
          </a:p>
          <a:p>
            <a:r>
              <a:rPr lang="en-US" dirty="0"/>
              <a:t>An elemental type: as a string variable</a:t>
            </a:r>
          </a:p>
          <a:p>
            <a:r>
              <a:rPr lang="en-US" dirty="0"/>
              <a:t>Some </a:t>
            </a:r>
            <a:r>
              <a:rPr lang="en-US" dirty="0" err="1"/>
              <a:t>hitpoints</a:t>
            </a:r>
            <a:r>
              <a:rPr lang="en-US" dirty="0"/>
              <a:t> (HP), strength and defense points.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Therefore, they could be described, by using a dictionary with several entries, one for each attribute.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2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CC464-FBE4-48B7-A6A7-6C1DF218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26" t="26414" r="13750" b="50000"/>
          <a:stretch/>
        </p:blipFill>
        <p:spPr>
          <a:xfrm>
            <a:off x="85969" y="3798782"/>
            <a:ext cx="11957539" cy="2995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A42A6-DE55-4ACC-8946-4FEA9DA6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22" y="1301766"/>
            <a:ext cx="4994031" cy="24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</p:txBody>
      </p:sp>
    </p:spTree>
    <p:extLst>
      <p:ext uri="{BB962C8B-B14F-4D97-AF65-F5344CB8AC3E}">
        <p14:creationId xmlns:p14="http://schemas.microsoft.com/office/powerpoint/2010/main" val="4150154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9DF6ED-73D4-44D7-9C39-15BC50D11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5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  <a:p>
            <a:pPr marL="0" indent="0">
              <a:buNone/>
            </a:pPr>
            <a:r>
              <a:rPr lang="en-US" b="1" dirty="0"/>
              <a:t>Strong</a:t>
            </a:r>
            <a:r>
              <a:rPr lang="en-US" dirty="0"/>
              <a:t> means you deal </a:t>
            </a:r>
            <a:r>
              <a:rPr lang="en-US" b="1" dirty="0"/>
              <a:t>double</a:t>
            </a:r>
            <a:r>
              <a:rPr lang="en-US" dirty="0"/>
              <a:t> </a:t>
            </a:r>
            <a:r>
              <a:rPr lang="en-US" b="1" dirty="0"/>
              <a:t>damage</a:t>
            </a:r>
            <a:r>
              <a:rPr lang="en-US" dirty="0"/>
              <a:t> in combat, </a:t>
            </a:r>
            <a:r>
              <a:rPr lang="en-US" b="1" dirty="0"/>
              <a:t>weak</a:t>
            </a:r>
            <a:r>
              <a:rPr lang="en-US" dirty="0"/>
              <a:t> means you deal </a:t>
            </a:r>
            <a:r>
              <a:rPr lang="en-US" b="1" dirty="0"/>
              <a:t>half damage </a:t>
            </a:r>
            <a:r>
              <a:rPr lang="en-US" dirty="0"/>
              <a:t>only.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BCD68-A028-4484-9BBD-3DC23B8DC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3" t="29539" r="27974" b="49989"/>
          <a:stretch/>
        </p:blipFill>
        <p:spPr>
          <a:xfrm>
            <a:off x="6172202" y="4099982"/>
            <a:ext cx="5963683" cy="249000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935DCC-D9E6-40C0-823E-3F390DF7B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6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95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5670604" y="2048113"/>
            <a:ext cx="271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endParaRPr lang="en-GB" sz="48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2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EB8DA-8EE7-4557-A1F7-5AF074D38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9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E584A3-EF97-4CC0-9B32-89D007B2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</p:spPr>
            <p:txBody>
              <a:bodyPr/>
              <a:lstStyle/>
              <a:p>
                <a:r>
                  <a:rPr lang="en-US" dirty="0"/>
                  <a:t>When pokemon1 attacks pokemon2, it inflicts damage to pokemon2, which is calculated as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𝒂𝒕𝒕𝒂𝒄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𝒇𝒆𝒏𝒔𝒆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 is the multiplying factor (either 2 or 0.5), which</a:t>
                </a:r>
              </a:p>
              <a:p>
                <a:r>
                  <a:rPr lang="en-GB" dirty="0"/>
                  <a:t>depends on the elemental types of the attacker (pokemon1) and the defender (pokemon2),</a:t>
                </a:r>
              </a:p>
              <a:p>
                <a:r>
                  <a:rPr lang="en-GB" dirty="0"/>
                  <a:t>and is given by the </a:t>
                </a:r>
                <a:r>
                  <a:rPr lang="en-GB" dirty="0" err="1"/>
                  <a:t>types_table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  <a:blipFill>
                <a:blip r:embed="rId2"/>
                <a:stretch>
                  <a:fillRect l="-1217" t="-1988" r="-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962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7C6E41-3E45-4306-90AD-940E78344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2769" r="25705" b="24514"/>
          <a:stretch/>
        </p:blipFill>
        <p:spPr>
          <a:xfrm>
            <a:off x="46889" y="54707"/>
            <a:ext cx="7218541" cy="679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1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3310256" y="1899549"/>
            <a:ext cx="8331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b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</a:b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attack(pokemon1, </a:t>
            </a:r>
          </a:p>
          <a:p>
            <a:pPr algn="ctr"/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pokemon2, </a:t>
            </a:r>
          </a:p>
          <a:p>
            <a:pPr algn="ctr"/>
            <a:r>
              <a:rPr lang="en-US" sz="36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types_table</a:t>
            </a: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)</a:t>
            </a:r>
            <a:endParaRPr lang="en-GB" sz="40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18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3F2DF7A7-9E74-4314-A6B0-388B541AE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attack function, at work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D73243-807C-4C2C-A39B-C3BD2C41E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0" t="42718" r="13059" b="26059"/>
          <a:stretch/>
        </p:blipFill>
        <p:spPr>
          <a:xfrm>
            <a:off x="0" y="1997475"/>
            <a:ext cx="12154183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1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8638-2F8C-4479-8256-B6B566AB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Pokemon</a:t>
            </a:r>
            <a:r>
              <a:rPr lang="en-US" dirty="0"/>
              <a:t> is a game with a gameplay that goes far deeper than just this basic “attack” gameplay mechanic.</a:t>
            </a:r>
          </a:p>
          <a:p>
            <a:endParaRPr lang="en-GB" dirty="0"/>
          </a:p>
          <a:p>
            <a:r>
              <a:rPr lang="en-GB" dirty="0"/>
              <a:t>However, I believe that this example helped visualize how OOP can help improve the structure of your code!</a:t>
            </a:r>
          </a:p>
        </p:txBody>
      </p:sp>
    </p:spTree>
    <p:extLst>
      <p:ext uri="{BB962C8B-B14F-4D97-AF65-F5344CB8AC3E}">
        <p14:creationId xmlns:p14="http://schemas.microsoft.com/office/powerpoint/2010/main" val="1814305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216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have seen here how it could be done using a dictionary. In practice however, </a:t>
            </a:r>
            <a:r>
              <a:rPr lang="en-US" b="1" dirty="0"/>
              <a:t>OOP goes far deeper</a:t>
            </a:r>
            <a:r>
              <a:rPr lang="en-US" dirty="0"/>
              <a:t>, and gives the possibility to create:</a:t>
            </a:r>
          </a:p>
          <a:p>
            <a:r>
              <a:rPr lang="en-US" dirty="0"/>
              <a:t>Your </a:t>
            </a:r>
            <a:r>
              <a:rPr lang="en-US" b="1" dirty="0"/>
              <a:t>own custom types of variables</a:t>
            </a:r>
            <a:r>
              <a:rPr lang="en-US" dirty="0"/>
              <a:t>, so that you can represent any object you want.</a:t>
            </a:r>
          </a:p>
          <a:p>
            <a:r>
              <a:rPr lang="en-US" dirty="0"/>
              <a:t>Your </a:t>
            </a:r>
            <a:r>
              <a:rPr lang="en-US" b="1" dirty="0"/>
              <a:t>own custom methods</a:t>
            </a:r>
            <a:r>
              <a:rPr lang="en-US" dirty="0"/>
              <a:t>, i.e. functions that will only apply to these custom objects.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664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Object Oriented Programming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(OOP) is a programming paradigm that relies on the concept of objects.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OOP, everything can be described as an object.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have seen here how it could be done using a dictionary. In practice however,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OOP goes far deeper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and gives the possibility to create: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types of variables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so that you can represent any object you want.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methods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i.e. functions that will only apply to these custom objects.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EF42A-497E-4117-B089-A369C93E96E8}"/>
              </a:ext>
            </a:extLst>
          </p:cNvPr>
          <p:cNvSpPr txBox="1"/>
          <p:nvPr/>
        </p:nvSpPr>
        <p:spPr>
          <a:xfrm rot="20333736">
            <a:off x="717719" y="2876902"/>
            <a:ext cx="972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TO BE COVERED IN</a:t>
            </a:r>
          </a:p>
          <a:p>
            <a:pPr algn="ctr"/>
            <a:r>
              <a:rPr lang="en-US" sz="6000" dirty="0">
                <a:solidFill>
                  <a:srgbClr val="002060"/>
                </a:solidFill>
              </a:rPr>
              <a:t>W6S1 AND W6S2!</a:t>
            </a:r>
            <a:endParaRPr lang="en-GB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67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OOP, a function, which creates an object and its dictionary, based on a few variables, is called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 this activity, we design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for a </a:t>
            </a:r>
            <a:r>
              <a:rPr lang="en-US" b="1" dirty="0"/>
              <a:t>hero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create_hero</a:t>
            </a:r>
            <a:r>
              <a:rPr lang="en-US" b="1" dirty="0"/>
              <a:t>()</a:t>
            </a:r>
            <a:r>
              <a:rPr lang="en-US" dirty="0"/>
              <a:t>, which receives three parameters: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hero.</a:t>
            </a:r>
          </a:p>
        </p:txBody>
      </p:sp>
    </p:spTree>
    <p:extLst>
      <p:ext uri="{BB962C8B-B14F-4D97-AF65-F5344CB8AC3E}">
        <p14:creationId xmlns:p14="http://schemas.microsoft.com/office/powerpoint/2010/main" val="3891895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returns a dictionary containing the following keys and values: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hero,</a:t>
            </a:r>
          </a:p>
          <a:p>
            <a:r>
              <a:rPr lang="en-US" dirty="0" err="1"/>
              <a:t>HP_pts</a:t>
            </a:r>
            <a:r>
              <a:rPr lang="en-US" dirty="0"/>
              <a:t>: an int corresponding to the life points of the hero, which is 10 points, plus 10 times the number of strength points,</a:t>
            </a:r>
          </a:p>
          <a:p>
            <a:r>
              <a:rPr lang="en-US" dirty="0" err="1"/>
              <a:t>MP_pts</a:t>
            </a:r>
            <a:r>
              <a:rPr lang="en-US" dirty="0"/>
              <a:t>: an int corresponding to the magic points (MP) of the hero, which is 5 times the number of intelligence points,</a:t>
            </a:r>
          </a:p>
          <a:p>
            <a:r>
              <a:rPr lang="en-US" dirty="0" err="1"/>
              <a:t>atk_pts</a:t>
            </a:r>
            <a:r>
              <a:rPr lang="en-US" dirty="0"/>
              <a:t>: an int corresponding to the attack points of the hero, which is the sum of the strength, agility and intelligence points.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70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A2574-1AD0-42D3-AC16-292BBA7FD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8276C-F878-4D41-A2DA-F039B332C2DA}"/>
              </a:ext>
            </a:extLst>
          </p:cNvPr>
          <p:cNvSpPr txBox="1"/>
          <p:nvPr/>
        </p:nvSpPr>
        <p:spPr>
          <a:xfrm>
            <a:off x="6361723" y="5080000"/>
            <a:ext cx="5533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accent1"/>
                </a:solidFill>
              </a:rPr>
              <a:t>Added practice on tuples (for those interested) in the extra practice folder on today’s materials!</a:t>
            </a:r>
            <a:endParaRPr lang="en-GB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38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Let us consider the hero defined below as an object, with its own dictionary.</a:t>
            </a:r>
          </a:p>
          <a:p>
            <a:pPr marL="0" indent="0" algn="ctr">
              <a:buNone/>
            </a:pPr>
            <a:r>
              <a:rPr lang="en-US" sz="2400" dirty="0" err="1"/>
              <a:t>hero_dict</a:t>
            </a:r>
            <a:r>
              <a:rPr lang="en-US" sz="2400" dirty="0"/>
              <a:t> = {'</a:t>
            </a:r>
            <a:r>
              <a:rPr lang="en-US" sz="2400" dirty="0" err="1"/>
              <a:t>str_pts</a:t>
            </a:r>
            <a:r>
              <a:rPr lang="en-US" sz="2400" dirty="0"/>
              <a:t>': 10, '</a:t>
            </a:r>
            <a:r>
              <a:rPr lang="en-US" sz="2400" dirty="0" err="1"/>
              <a:t>equipped_weapon</a:t>
            </a:r>
            <a:r>
              <a:rPr lang="en-US" sz="2400" dirty="0"/>
              <a:t>': None, '</a:t>
            </a:r>
            <a:r>
              <a:rPr lang="en-US" sz="2400" dirty="0" err="1"/>
              <a:t>atk_pts</a:t>
            </a:r>
            <a:r>
              <a:rPr lang="en-US" sz="2400" dirty="0"/>
              <a:t>': None}</a:t>
            </a:r>
          </a:p>
          <a:p>
            <a:r>
              <a:rPr lang="en-US" dirty="0"/>
              <a:t>Notice how no attack points and equipped weapon have yet been defined (they instead have the None value).</a:t>
            </a:r>
          </a:p>
          <a:p>
            <a:r>
              <a:rPr lang="en-US" dirty="0"/>
              <a:t>We can also define </a:t>
            </a:r>
            <a:r>
              <a:rPr lang="en-US" b="1" dirty="0"/>
              <a:t>weapons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, as dictionaries as well. Below we have defined two weapon objects: a sword and a bow.</a:t>
            </a:r>
          </a:p>
          <a:p>
            <a:pPr marL="0" indent="0" algn="ctr">
              <a:buNone/>
            </a:pPr>
            <a:r>
              <a:rPr lang="en-US" sz="2400" dirty="0"/>
              <a:t>sword = {"</a:t>
            </a:r>
            <a:r>
              <a:rPr lang="en-US" sz="2400" dirty="0" err="1"/>
              <a:t>weapon_name</a:t>
            </a:r>
            <a:r>
              <a:rPr lang="en-US" sz="2400" dirty="0"/>
              <a:t>": "Sword of Blazing Justice", "</a:t>
            </a:r>
            <a:r>
              <a:rPr lang="en-US" sz="2400" dirty="0" err="1"/>
              <a:t>weapon_atk</a:t>
            </a:r>
            <a:r>
              <a:rPr lang="en-US" sz="2400" dirty="0"/>
              <a:t>": 10}</a:t>
            </a:r>
          </a:p>
          <a:p>
            <a:pPr marL="0" indent="0" algn="ctr">
              <a:buNone/>
            </a:pPr>
            <a:r>
              <a:rPr lang="en-US" sz="2400" dirty="0"/>
              <a:t>bow = {"</a:t>
            </a:r>
            <a:r>
              <a:rPr lang="en-US" sz="2400" dirty="0" err="1"/>
              <a:t>weapon_name</a:t>
            </a:r>
            <a:r>
              <a:rPr lang="en-US" sz="2400" dirty="0"/>
              <a:t>": "Bow of Impeccable Accuracy", "</a:t>
            </a:r>
            <a:r>
              <a:rPr lang="en-US" sz="2400" dirty="0" err="1"/>
              <a:t>weapon_atk</a:t>
            </a:r>
            <a:r>
              <a:rPr lang="en-US" sz="2400" dirty="0"/>
              <a:t>": 8}</a:t>
            </a:r>
          </a:p>
          <a:p>
            <a:pPr marL="0" indent="0" algn="ctr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87424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equip_weapon</a:t>
            </a:r>
            <a:r>
              <a:rPr lang="en-US" b="1" dirty="0"/>
              <a:t>()</a:t>
            </a:r>
            <a:r>
              <a:rPr lang="en-US" dirty="0"/>
              <a:t>, which receives two dictionaries:</a:t>
            </a:r>
          </a:p>
          <a:p>
            <a:r>
              <a:rPr lang="en-US" dirty="0"/>
              <a:t>The first one is a hero dictionary,</a:t>
            </a:r>
          </a:p>
          <a:p>
            <a:r>
              <a:rPr lang="en-US" dirty="0"/>
              <a:t>The second one is a weapon dictionary (either the sword or bow).</a:t>
            </a:r>
          </a:p>
          <a:p>
            <a:pPr marL="0" indent="0">
              <a:buNone/>
            </a:pPr>
            <a:r>
              <a:rPr lang="en-US" dirty="0"/>
              <a:t>It will return the hero dictionary, whose keys, '</a:t>
            </a:r>
            <a:r>
              <a:rPr lang="en-US" dirty="0" err="1"/>
              <a:t>equipped_weapon</a:t>
            </a:r>
            <a:r>
              <a:rPr lang="en-US" dirty="0"/>
              <a:t>' and '</a:t>
            </a:r>
            <a:r>
              <a:rPr lang="en-US" dirty="0" err="1"/>
              <a:t>atk_pts</a:t>
            </a:r>
            <a:r>
              <a:rPr lang="en-US" dirty="0"/>
              <a:t>', have been updated.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equipped_weapon</a:t>
            </a:r>
            <a:r>
              <a:rPr lang="en-US" dirty="0"/>
              <a:t>' of the hero dictionary, will be the dictionary corresponding to the equipped weapon.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atk_pts</a:t>
            </a:r>
            <a:r>
              <a:rPr lang="en-US" dirty="0"/>
              <a:t>' of the hero dictionary, will consist of the hero strength points (in '</a:t>
            </a:r>
            <a:r>
              <a:rPr lang="en-US" dirty="0" err="1"/>
              <a:t>str_pts</a:t>
            </a:r>
            <a:r>
              <a:rPr lang="en-US" dirty="0"/>
              <a:t>'), plus the weapon attack points (in the weapon dictionary, key '</a:t>
            </a:r>
            <a:r>
              <a:rPr lang="en-US" dirty="0" err="1"/>
              <a:t>weapon_atk</a:t>
            </a:r>
            <a:r>
              <a:rPr lang="en-US" dirty="0"/>
              <a:t>').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in practice, this OOP concept defines a </a:t>
            </a:r>
            <a:r>
              <a:rPr lang="en-US" b="1" dirty="0"/>
              <a:t>'has-a'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, because one of the attributes of the hero object is a weapon object.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838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</a:t>
            </a:r>
          </a:p>
          <a:p>
            <a:r>
              <a:rPr lang="en-US" dirty="0"/>
              <a:t>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91DA6-7090-4FE9-B081-3770DABAC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3" t="21538" r="26795" b="14257"/>
          <a:stretch/>
        </p:blipFill>
        <p:spPr>
          <a:xfrm>
            <a:off x="6330462" y="104411"/>
            <a:ext cx="5502030" cy="66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18C1B-8063-47E0-BE7F-2AFBE16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4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this later!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C207B-866C-4379-B2BC-3B6A35A50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4891</TotalTime>
  <Words>2673</Words>
  <Application>Microsoft Office PowerPoint</Application>
  <PresentationFormat>Widescreen</PresentationFormat>
  <Paragraphs>247</Paragraphs>
  <Slides>52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ILP 2023 – W6S1 Dictionaries and Object-oriented thinking</vt:lpstr>
      <vt:lpstr>Outline (Week6, Session1 – W6S1)</vt:lpstr>
      <vt:lpstr>The tuple type</vt:lpstr>
      <vt:lpstr>The tuple type</vt:lpstr>
      <vt:lpstr>The tuple type</vt:lpstr>
      <vt:lpstr>The dict type</vt:lpstr>
      <vt:lpstr>The dict type</vt:lpstr>
      <vt:lpstr>The dict type</vt:lpstr>
      <vt:lpstr>The dict type</vt:lpstr>
      <vt:lpstr>Adding, updating and removing elements</vt:lpstr>
      <vt:lpstr>Adding, updating and removing elements</vt:lpstr>
      <vt:lpstr>Defining dictionaries with zip</vt:lpstr>
      <vt:lpstr>Keys, values and items in a dict</vt:lpstr>
      <vt:lpstr>Keys, values and items in a dict</vt:lpstr>
      <vt:lpstr>Keys, values and items in a dict</vt:lpstr>
      <vt:lpstr>Keys, values and items in a dict</vt:lpstr>
      <vt:lpstr>The get() method</vt:lpstr>
      <vt:lpstr>The get() method</vt:lpstr>
      <vt:lpstr>A note on keys</vt:lpstr>
      <vt:lpstr>A note on keys</vt:lpstr>
      <vt:lpstr>Matt’s Great advice #12</vt:lpstr>
      <vt:lpstr>Activity 1 - Find the missing card v2</vt:lpstr>
      <vt:lpstr>Activity 2 - 1337 speak translators v2</vt:lpstr>
      <vt:lpstr>Activity 2 - 1337 speak translators v2</vt:lpstr>
      <vt:lpstr>Matt’s Great advice #13</vt:lpstr>
      <vt:lpstr>Object oriented programming and thinking</vt:lpstr>
      <vt:lpstr>Object oriented programming and thinking</vt:lpstr>
      <vt:lpstr>I believe this calls for a demo…</vt:lpstr>
      <vt:lpstr>I believe this calls for a demo…</vt:lpstr>
      <vt:lpstr>PowerPoint Presentation</vt:lpstr>
      <vt:lpstr>PowerPoint Presentation</vt:lpstr>
      <vt:lpstr>Pokemons as programming objects</vt:lpstr>
      <vt:lpstr>Pokemons as programming objects</vt:lpstr>
      <vt:lpstr>PowerPoint Presentation</vt:lpstr>
      <vt:lpstr>Pokemons types tables</vt:lpstr>
      <vt:lpstr>Pokemons types tables</vt:lpstr>
      <vt:lpstr>Pokemons types tables</vt:lpstr>
      <vt:lpstr>PowerPoint Presentation</vt:lpstr>
      <vt:lpstr>PowerPoint Presentation</vt:lpstr>
      <vt:lpstr>The attack function</vt:lpstr>
      <vt:lpstr>PowerPoint Presentation</vt:lpstr>
      <vt:lpstr>PowerPoint Presentation</vt:lpstr>
      <vt:lpstr>The attack function, at work</vt:lpstr>
      <vt:lpstr>Going deeper</vt:lpstr>
      <vt:lpstr>About OOP</vt:lpstr>
      <vt:lpstr>About OOP</vt:lpstr>
      <vt:lpstr>About OOP</vt:lpstr>
      <vt:lpstr>Activity 3 - Hero stats</vt:lpstr>
      <vt:lpstr>Activity 3 - Hero stats</vt:lpstr>
      <vt:lpstr>Activity 4 - Equipping a weapon</vt:lpstr>
      <vt:lpstr>Activity 4 - Equipping a weapon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843</cp:revision>
  <dcterms:created xsi:type="dcterms:W3CDTF">2020-05-19T08:08:47Z</dcterms:created>
  <dcterms:modified xsi:type="dcterms:W3CDTF">2023-07-25T02:54:24Z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2023-07-25T02:53:58Z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944a4496-645d-497a-a17d-ba24b474705d</vt:lpwstr>
  </property>
  <property fmtid="{D5CDD505-2E9C-101B-9397-08002B2CF9AE}" pid="8" name="MSIP_Label_be298231-ee28-4c9e-9ffa-238d0040efda_ContentBits">
    <vt:lpwstr>0</vt:lpwstr>
  </property>
</Properties>
</file>